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60" r:id="rId6"/>
    <p:sldId id="261" r:id="rId7"/>
    <p:sldId id="262" r:id="rId8"/>
    <p:sldId id="278"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33DC6B7-76AF-4EFE-A1F6-5D600DC2A1E2}" type="datetimeFigureOut">
              <a:rPr lang="ru-RU" smtClean="0"/>
              <a:t>03.05.2012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1039776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3DC6B7-76AF-4EFE-A1F6-5D600DC2A1E2}" type="datetimeFigureOut">
              <a:rPr lang="ru-RU" smtClean="0"/>
              <a:t>03.05.2012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94404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3DC6B7-76AF-4EFE-A1F6-5D600DC2A1E2}" type="datetimeFigureOut">
              <a:rPr lang="ru-RU" smtClean="0"/>
              <a:t>03.05.2012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231591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33DC6B7-76AF-4EFE-A1F6-5D600DC2A1E2}" type="datetimeFigureOut">
              <a:rPr lang="ru-RU" smtClean="0"/>
              <a:t>03.05.2012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507609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33DC6B7-76AF-4EFE-A1F6-5D600DC2A1E2}" type="datetimeFigureOut">
              <a:rPr lang="ru-RU" smtClean="0"/>
              <a:t>03.05.2012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286897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33DC6B7-76AF-4EFE-A1F6-5D600DC2A1E2}" type="datetimeFigureOut">
              <a:rPr lang="ru-RU" smtClean="0"/>
              <a:t>03.05.2012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1433814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33DC6B7-76AF-4EFE-A1F6-5D600DC2A1E2}" type="datetimeFigureOut">
              <a:rPr lang="ru-RU" smtClean="0"/>
              <a:t>03.05.2012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426108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33DC6B7-76AF-4EFE-A1F6-5D600DC2A1E2}" type="datetimeFigureOut">
              <a:rPr lang="ru-RU" smtClean="0"/>
              <a:t>03.05.2012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207491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33DC6B7-76AF-4EFE-A1F6-5D600DC2A1E2}" type="datetimeFigureOut">
              <a:rPr lang="ru-RU" smtClean="0"/>
              <a:t>03.05.2012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181824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3DC6B7-76AF-4EFE-A1F6-5D600DC2A1E2}" type="datetimeFigureOut">
              <a:rPr lang="ru-RU" smtClean="0"/>
              <a:t>03.05.2012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1040078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33DC6B7-76AF-4EFE-A1F6-5D600DC2A1E2}" type="datetimeFigureOut">
              <a:rPr lang="ru-RU" smtClean="0"/>
              <a:t>03.05.2012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133E9F0-BE83-45D5-9FAF-479DB07A3F99}" type="slidenum">
              <a:rPr lang="ru-RU" smtClean="0"/>
              <a:t>‹#›</a:t>
            </a:fld>
            <a:endParaRPr lang="ru-RU"/>
          </a:p>
        </p:txBody>
      </p:sp>
    </p:spTree>
    <p:extLst>
      <p:ext uri="{BB962C8B-B14F-4D97-AF65-F5344CB8AC3E}">
        <p14:creationId xmlns:p14="http://schemas.microsoft.com/office/powerpoint/2010/main" val="17100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DC6B7-76AF-4EFE-A1F6-5D600DC2A1E2}" type="datetimeFigureOut">
              <a:rPr lang="ru-RU" smtClean="0"/>
              <a:t>03.05.2012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3E9F0-BE83-45D5-9FAF-479DB07A3F99}" type="slidenum">
              <a:rPr lang="ru-RU" smtClean="0"/>
              <a:t>‹#›</a:t>
            </a:fld>
            <a:endParaRPr lang="ru-RU"/>
          </a:p>
        </p:txBody>
      </p:sp>
    </p:spTree>
    <p:extLst>
      <p:ext uri="{BB962C8B-B14F-4D97-AF65-F5344CB8AC3E}">
        <p14:creationId xmlns:p14="http://schemas.microsoft.com/office/powerpoint/2010/main" val="118122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tikkurila-powder.ru/wp-content/uploads/&#1054;&#1087;&#1090;&#1080;&#1095;&#1077;&#1089;&#1082;&#1080;&#1077;-&#1089;&#1074;&#1086;&#1081;&#1089;&#1090;&#1074;&#1072;-&#1087;&#1083;&#1077;&#1085;&#1082;&#1080;-&#1083;&#1072;&#1082;&#1086;&#1082;&#1088;&#1072;&#1089;&#1086;&#1095;&#1085;&#1086;&#1075;&#1086;-&#1087;&#1086;&#1082;&#1088;&#1099;&#1090;&#1080;&#1103;.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2868458"/>
          </a:xfrm>
        </p:spPr>
        <p:txBody>
          <a:bodyPr>
            <a:normAutofit/>
          </a:bodyPr>
          <a:lstStyle/>
          <a:p>
            <a:r>
              <a:rPr lang="kk-KZ" sz="3600" b="1" cap="all" dirty="0"/>
              <a:t>Жабындылардың оптикалық, электрлік және 	ЖылуФИЗИкалық </a:t>
            </a:r>
            <a:r>
              <a:rPr lang="kk-KZ" sz="3600" b="1" cap="all" dirty="0" smtClean="0"/>
              <a:t>қасиеттері</a:t>
            </a:r>
            <a:endParaRPr lang="ru-RU" sz="3600" dirty="0"/>
          </a:p>
        </p:txBody>
      </p:sp>
      <p:sp>
        <p:nvSpPr>
          <p:cNvPr id="3" name="Подзаголовок 2"/>
          <p:cNvSpPr>
            <a:spLocks noGrp="1"/>
          </p:cNvSpPr>
          <p:nvPr>
            <p:ph type="subTitle" idx="1"/>
          </p:nvPr>
        </p:nvSpPr>
        <p:spPr>
          <a:xfrm>
            <a:off x="179512" y="2636912"/>
            <a:ext cx="8759772" cy="3888432"/>
          </a:xfrm>
        </p:spPr>
        <p:txBody>
          <a:bodyPr>
            <a:normAutofit lnSpcReduction="10000"/>
          </a:bodyPr>
          <a:lstStyle/>
          <a:p>
            <a:pPr algn="just"/>
            <a:r>
              <a:rPr lang="kk-KZ" dirty="0" smtClean="0">
                <a:solidFill>
                  <a:schemeClr val="tx1"/>
                </a:solidFill>
              </a:rPr>
              <a:t>СБМ </a:t>
            </a:r>
            <a:r>
              <a:rPr lang="kk-KZ" dirty="0">
                <a:solidFill>
                  <a:schemeClr val="tx1"/>
                </a:solidFill>
              </a:rPr>
              <a:t>негізгі қызметі – боялған бұйымдарға қажетті сыртқы көріністі беру көбінесе – олардың оптикалық қасиеттерімен сипатталады. Оларға жылтырлығы, түсі, мөлдірлігі, бетті жабу қабілеті жатады. </a:t>
            </a:r>
            <a:endParaRPr lang="ru-RU" dirty="0">
              <a:solidFill>
                <a:schemeClr val="tx1"/>
              </a:solidFill>
            </a:endParaRPr>
          </a:p>
          <a:p>
            <a:pPr algn="just"/>
            <a:r>
              <a:rPr lang="kk-KZ" dirty="0">
                <a:solidFill>
                  <a:schemeClr val="tx1"/>
                </a:solidFill>
              </a:rPr>
              <a:t>Бұл қасиеттер, басқа қасиеттері сияқты жабындыларды тасымалдау процесінде өзгереді. </a:t>
            </a:r>
            <a:endParaRPr lang="ru-RU" dirty="0">
              <a:solidFill>
                <a:schemeClr val="tx1"/>
              </a:solidFill>
            </a:endParaRPr>
          </a:p>
          <a:p>
            <a:endParaRPr lang="ru-RU" dirty="0"/>
          </a:p>
        </p:txBody>
      </p:sp>
    </p:spTree>
    <p:extLst>
      <p:ext uri="{BB962C8B-B14F-4D97-AF65-F5344CB8AC3E}">
        <p14:creationId xmlns:p14="http://schemas.microsoft.com/office/powerpoint/2010/main" val="4225786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10000"/>
          </a:bodyPr>
          <a:lstStyle/>
          <a:p>
            <a:r>
              <a:rPr lang="kk-KZ" dirty="0"/>
              <a:t>Көптеген полимерлі үлдірлер электр өткізгіштігі нашар, яғни диэлектриктер болып келеді.</a:t>
            </a:r>
            <a:endParaRPr lang="ru-RU" dirty="0"/>
          </a:p>
          <a:p>
            <a:r>
              <a:rPr lang="kk-KZ" dirty="0"/>
              <a:t>Олардан электр тоғының өтуі ионды немесе электронды өткізгіштікпен туындауы мүмкін. </a:t>
            </a:r>
            <a:endParaRPr lang="ru-RU" dirty="0"/>
          </a:p>
          <a:p>
            <a:r>
              <a:rPr lang="ru-RU" i="1" dirty="0"/>
              <a:t>Ион</a:t>
            </a:r>
            <a:r>
              <a:rPr lang="kk-KZ" i="1" dirty="0"/>
              <a:t>ды өткізгіштік </a:t>
            </a:r>
            <a:r>
              <a:rPr lang="kk-KZ" b="1" dirty="0"/>
              <a:t>электрлік диисоциация кезінде полииондарды түзетін </a:t>
            </a:r>
            <a:r>
              <a:rPr lang="kk-KZ" dirty="0"/>
              <a:t>полимерлерде байқалады. </a:t>
            </a:r>
            <a:endParaRPr lang="ru-RU" dirty="0"/>
          </a:p>
          <a:p>
            <a:r>
              <a:rPr lang="kk-KZ" dirty="0"/>
              <a:t>Ол, әсіресе, су жутуы жоғары полимерлерде маңызды.  </a:t>
            </a:r>
            <a:endParaRPr lang="ru-RU" dirty="0"/>
          </a:p>
          <a:p>
            <a:r>
              <a:rPr lang="kk-KZ" i="1" dirty="0"/>
              <a:t>Электронды өткізгіштік </a:t>
            </a:r>
            <a:r>
              <a:rPr lang="kk-KZ" dirty="0"/>
              <a:t>қыздыру, радиациялық немесе сәуленің әсерінен туатын, макромолекула ионғанда полимерлерде электрондардың түзілуіне байланысты пайда болады.</a:t>
            </a:r>
            <a:r>
              <a:rPr lang="kk-KZ" i="1" dirty="0"/>
              <a:t>  </a:t>
            </a:r>
            <a:endParaRPr lang="ru-RU" dirty="0"/>
          </a:p>
          <a:p>
            <a:endParaRPr lang="ru-RU" dirty="0"/>
          </a:p>
        </p:txBody>
      </p:sp>
    </p:spTree>
    <p:extLst>
      <p:ext uri="{BB962C8B-B14F-4D97-AF65-F5344CB8AC3E}">
        <p14:creationId xmlns:p14="http://schemas.microsoft.com/office/powerpoint/2010/main" val="2337582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9182"/>
            <a:ext cx="8229600" cy="6016981"/>
          </a:xfrm>
        </p:spPr>
        <p:txBody>
          <a:bodyPr/>
          <a:lstStyle/>
          <a:p>
            <a:r>
              <a:rPr lang="kk-KZ" dirty="0"/>
              <a:t>Материалдардың электр өткізігіштігі жайында айтқанда, әдетте, көлемдік өткізгіштік деп түсінеді. Бірақ, беттік өткізгіштікті және беттік өткізгіштік көрсеткіштерін де қолданады. Меншікті беттік электрлік өткізгіштік </a:t>
            </a:r>
            <a:r>
              <a:rPr lang="ru-RU" i="1" dirty="0">
                <a:sym typeface="Symbol"/>
              </a:rPr>
              <a:t></a:t>
            </a:r>
            <a:r>
              <a:rPr lang="kk-KZ" i="1" baseline="-25000" dirty="0"/>
              <a:t>S</a:t>
            </a:r>
            <a:r>
              <a:rPr lang="kk-KZ" i="1" dirty="0"/>
              <a:t> ,</a:t>
            </a:r>
            <a:r>
              <a:rPr lang="kk-KZ" dirty="0"/>
              <a:t>әдетте, 1—2 көрсеткішке көлемдікке </a:t>
            </a:r>
            <a:r>
              <a:rPr lang="ru-RU" i="1" dirty="0">
                <a:sym typeface="Symbol"/>
              </a:rPr>
              <a:t></a:t>
            </a:r>
            <a:r>
              <a:rPr lang="kk-KZ" i="1" baseline="-25000" dirty="0"/>
              <a:t>V</a:t>
            </a:r>
            <a:r>
              <a:rPr lang="kk-KZ" dirty="0"/>
              <a:t> қарағанда жоғары. Жабындыларда ол сыртқы ауаның ылғалдануының артуымен бірден өседі. </a:t>
            </a:r>
            <a:endParaRPr lang="ru-RU" dirty="0"/>
          </a:p>
          <a:p>
            <a:endParaRPr lang="ru-RU" dirty="0"/>
          </a:p>
        </p:txBody>
      </p:sp>
    </p:spTree>
    <p:extLst>
      <p:ext uri="{BB962C8B-B14F-4D97-AF65-F5344CB8AC3E}">
        <p14:creationId xmlns:p14="http://schemas.microsoft.com/office/powerpoint/2010/main" val="2091570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18364"/>
            <a:ext cx="8229600" cy="5907799"/>
          </a:xfrm>
        </p:spPr>
        <p:txBody>
          <a:bodyPr>
            <a:normAutofit fontScale="85000" lnSpcReduction="10000"/>
          </a:bodyPr>
          <a:lstStyle/>
          <a:p>
            <a:r>
              <a:rPr lang="kk-KZ" b="1" i="1" dirty="0"/>
              <a:t>Диэлектрлік енгіштік және диэлектрлік шығын бұрышының тангенсі.</a:t>
            </a:r>
            <a:r>
              <a:rPr lang="kk-KZ" i="1" dirty="0"/>
              <a:t> </a:t>
            </a:r>
            <a:r>
              <a:rPr lang="kk-KZ" dirty="0"/>
              <a:t> Бұл қасиеттер өзара байланысқан. Электрлік өріске диэлектрик енгізсек, мысалы, полимерлі үлдірді, онда оның поляризациясы жүреді, яғни өріс бойымен бағытталған электр (диполь) моменті </a:t>
            </a:r>
            <a:r>
              <a:rPr lang="ru-RU" cap="small" dirty="0">
                <a:sym typeface="Symbol"/>
              </a:rPr>
              <a:t></a:t>
            </a:r>
            <a:r>
              <a:rPr lang="ru-RU" cap="small" dirty="0"/>
              <a:t> </a:t>
            </a:r>
            <a:r>
              <a:rPr lang="kk-KZ" dirty="0"/>
              <a:t>түзіледі:</a:t>
            </a:r>
            <a:endParaRPr lang="ru-RU" dirty="0"/>
          </a:p>
          <a:p>
            <a:r>
              <a:rPr lang="ru-RU" b="1" i="1" dirty="0"/>
              <a:t>	</a:t>
            </a:r>
            <a:r>
              <a:rPr lang="ru-RU" b="1" i="1" dirty="0">
                <a:sym typeface="Symbol"/>
              </a:rPr>
              <a:t></a:t>
            </a:r>
            <a:r>
              <a:rPr lang="ru-RU" b="1" i="1" dirty="0"/>
              <a:t> = </a:t>
            </a:r>
            <a:r>
              <a:rPr lang="en-US" b="1" i="1" dirty="0"/>
              <a:t>q x	</a:t>
            </a:r>
            <a:endParaRPr lang="ru-RU" dirty="0"/>
          </a:p>
          <a:p>
            <a:r>
              <a:rPr lang="kk-KZ" dirty="0"/>
              <a:t>Мұндағы </a:t>
            </a:r>
            <a:r>
              <a:rPr lang="en-US" i="1" dirty="0"/>
              <a:t>q</a:t>
            </a:r>
            <a:r>
              <a:rPr lang="ru-RU" i="1" dirty="0"/>
              <a:t>—</a:t>
            </a:r>
            <a:r>
              <a:rPr lang="ru-RU" dirty="0"/>
              <a:t>заряд; </a:t>
            </a:r>
            <a:r>
              <a:rPr lang="ru-RU" i="1" dirty="0"/>
              <a:t>х—</a:t>
            </a:r>
            <a:r>
              <a:rPr lang="kk-KZ" dirty="0"/>
              <a:t>зарядтар центр арасының қашықтығы.</a:t>
            </a:r>
            <a:r>
              <a:rPr lang="kk-KZ" i="1" dirty="0"/>
              <a:t> </a:t>
            </a:r>
            <a:endParaRPr lang="ru-RU" dirty="0"/>
          </a:p>
          <a:p>
            <a:r>
              <a:rPr lang="kk-KZ" dirty="0"/>
              <a:t>Бұл моменттің көрсеткіші — екі құрамдастардың суммасы: бағытталған және деформацияланған моменттер. Дипольды момент жоғары болған сайын </a:t>
            </a:r>
            <a:r>
              <a:rPr lang="ru-RU" cap="small" dirty="0">
                <a:sym typeface="Symbol"/>
              </a:rPr>
              <a:t></a:t>
            </a:r>
            <a:r>
              <a:rPr lang="ru-RU" dirty="0"/>
              <a:t>,</a:t>
            </a:r>
            <a:r>
              <a:rPr lang="kk-KZ" dirty="0"/>
              <a:t> поляризация да өседі, соғурлым диэлектрлік енгіштік артады </a:t>
            </a:r>
            <a:r>
              <a:rPr lang="ru-RU" dirty="0">
                <a:sym typeface="Symbol"/>
              </a:rPr>
              <a:t></a:t>
            </a:r>
            <a:r>
              <a:rPr lang="ru-RU" dirty="0"/>
              <a:t>.</a:t>
            </a:r>
          </a:p>
          <a:p>
            <a:endParaRPr lang="ru-RU" dirty="0"/>
          </a:p>
        </p:txBody>
      </p:sp>
    </p:spTree>
    <p:extLst>
      <p:ext uri="{BB962C8B-B14F-4D97-AF65-F5344CB8AC3E}">
        <p14:creationId xmlns:p14="http://schemas.microsoft.com/office/powerpoint/2010/main" val="2645323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r>
              <a:rPr lang="kk-KZ" b="1" i="1" dirty="0"/>
              <a:t>Диэлектрлік</a:t>
            </a:r>
            <a:r>
              <a:rPr lang="kk-KZ" i="1" dirty="0"/>
              <a:t> </a:t>
            </a:r>
            <a:r>
              <a:rPr lang="kk-KZ" b="1" i="1" dirty="0"/>
              <a:t>шығын</a:t>
            </a:r>
            <a:r>
              <a:rPr lang="kk-KZ" dirty="0"/>
              <a:t> ретінде диэлектрикте жылу күйінде қайтымсыз шашырайтын, электр өрісінің энергиясының бөлігін  айтады. </a:t>
            </a:r>
            <a:endParaRPr lang="ru-RU" dirty="0"/>
          </a:p>
          <a:p>
            <a:r>
              <a:rPr lang="kk-KZ" dirty="0"/>
              <a:t>Диэлектрлік шығынның екі түрі бар: диполь-сегментті (макромолекулалардың жоғарыэластикалық күйінде сегментті қозғалысының әсерінен туады) және диполь- топты, полярлы топтардың бағытталуымен негізделген 	(шыны тәрізді күйінде туады). </a:t>
            </a:r>
            <a:endParaRPr lang="ru-RU" dirty="0"/>
          </a:p>
          <a:p>
            <a:endParaRPr lang="ru-RU" dirty="0"/>
          </a:p>
        </p:txBody>
      </p:sp>
    </p:spTree>
    <p:extLst>
      <p:ext uri="{BB962C8B-B14F-4D97-AF65-F5344CB8AC3E}">
        <p14:creationId xmlns:p14="http://schemas.microsoft.com/office/powerpoint/2010/main" val="1423869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0"/>
            <a:ext cx="8229600" cy="6525344"/>
          </a:xfrm>
        </p:spPr>
        <p:txBody>
          <a:bodyPr>
            <a:normAutofit fontScale="92500" lnSpcReduction="20000"/>
          </a:bodyPr>
          <a:lstStyle/>
          <a:p>
            <a:r>
              <a:rPr lang="kk-KZ" b="1" i="1" dirty="0"/>
              <a:t>Электрлік беріктік </a:t>
            </a:r>
            <a:r>
              <a:rPr lang="kk-KZ" dirty="0"/>
              <a:t> (</a:t>
            </a:r>
            <a:r>
              <a:rPr lang="kk-KZ" u="sng" dirty="0"/>
              <a:t>пробивное напряжение</a:t>
            </a:r>
            <a:r>
              <a:rPr lang="kk-KZ" dirty="0"/>
              <a:t> кернеу) </a:t>
            </a:r>
            <a:r>
              <a:rPr lang="kk-KZ" i="1" dirty="0"/>
              <a:t>Е</a:t>
            </a:r>
            <a:r>
              <a:rPr lang="kk-KZ" i="1" baseline="-25000" dirty="0"/>
              <a:t>пр</a:t>
            </a:r>
            <a:r>
              <a:rPr lang="kk-KZ" dirty="0"/>
              <a:t> диэлектрик материалдың электр тоғының әсеріне тұрақтылығының физикалық қабілеттілігін сипаттайды; ол  МВ/м өлшенеді. Біртекті электр өрісінде:  </a:t>
            </a:r>
            <a:endParaRPr lang="ru-RU" dirty="0"/>
          </a:p>
          <a:p>
            <a:pPr marL="0" indent="0" algn="ctr">
              <a:buNone/>
            </a:pPr>
            <a:r>
              <a:rPr lang="kk-KZ" b="1" i="1" dirty="0"/>
              <a:t>Е</a:t>
            </a:r>
            <a:r>
              <a:rPr lang="kk-KZ" b="1" i="1" baseline="-25000" dirty="0"/>
              <a:t>пр</a:t>
            </a:r>
            <a:r>
              <a:rPr lang="kk-KZ" b="1" i="1" dirty="0"/>
              <a:t> =U</a:t>
            </a:r>
            <a:r>
              <a:rPr lang="kk-KZ" b="1" i="1" baseline="-25000" dirty="0"/>
              <a:t>пр</a:t>
            </a:r>
            <a:r>
              <a:rPr lang="kk-KZ" b="1" i="1" dirty="0"/>
              <a:t>/h</a:t>
            </a:r>
            <a:endParaRPr lang="ru-RU" dirty="0"/>
          </a:p>
          <a:p>
            <a:r>
              <a:rPr lang="kk-KZ" dirty="0"/>
              <a:t>Мұндағы  </a:t>
            </a:r>
            <a:r>
              <a:rPr lang="kk-KZ" i="1" dirty="0"/>
              <a:t>U</a:t>
            </a:r>
            <a:r>
              <a:rPr lang="kk-KZ" i="1" baseline="-25000" dirty="0"/>
              <a:t>пр</a:t>
            </a:r>
            <a:r>
              <a:rPr lang="kk-KZ" dirty="0"/>
              <a:t> — кернеу </a:t>
            </a:r>
            <a:r>
              <a:rPr lang="kk-KZ" u="sng" dirty="0"/>
              <a:t>пробоя</a:t>
            </a:r>
            <a:r>
              <a:rPr lang="kk-KZ" dirty="0"/>
              <a:t>; </a:t>
            </a:r>
            <a:r>
              <a:rPr lang="kk-KZ" i="1" dirty="0"/>
              <a:t>h</a:t>
            </a:r>
            <a:r>
              <a:rPr lang="kk-KZ" dirty="0"/>
              <a:t> — жабынды қалыңдығы.</a:t>
            </a:r>
            <a:endParaRPr lang="ru-RU" dirty="0"/>
          </a:p>
          <a:p>
            <a:r>
              <a:rPr lang="kk-KZ" dirty="0"/>
              <a:t>Электрлік беріктілік жабындының сапасына тәуелді. Әлсіз жерлердің және үлдірлердің ақауларының болуы олардың электр өткізгіштігін бірден төмендетеді. </a:t>
            </a:r>
            <a:endParaRPr lang="ru-RU" dirty="0"/>
          </a:p>
          <a:p>
            <a:r>
              <a:rPr lang="kk-KZ" dirty="0"/>
              <a:t>Жабындының электр өткізгіштігі полярлы ингредиенттерді енгізумен артады</a:t>
            </a:r>
            <a:r>
              <a:rPr lang="ru-RU" dirty="0"/>
              <a:t>—</a:t>
            </a:r>
            <a:r>
              <a:rPr lang="kk-KZ" dirty="0"/>
              <a:t> пластификаторлар, тұрақтандырғыштар, сонымен қатар пигменттер мен толтырғыштар. </a:t>
            </a:r>
            <a:endParaRPr lang="ru-RU" dirty="0"/>
          </a:p>
          <a:p>
            <a:endParaRPr lang="ru-RU" dirty="0"/>
          </a:p>
        </p:txBody>
      </p:sp>
    </p:spTree>
    <p:extLst>
      <p:ext uri="{BB962C8B-B14F-4D97-AF65-F5344CB8AC3E}">
        <p14:creationId xmlns:p14="http://schemas.microsoft.com/office/powerpoint/2010/main" val="2852603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669360"/>
          </a:xfrm>
        </p:spPr>
        <p:txBody>
          <a:bodyPr>
            <a:normAutofit fontScale="92500" lnSpcReduction="10000"/>
          </a:bodyPr>
          <a:lstStyle/>
          <a:p>
            <a:r>
              <a:rPr lang="kk-KZ" dirty="0"/>
              <a:t>Температураны арттырғанда электр өткізгіштік экспоненциалды заңмен өзгереді</a:t>
            </a:r>
            <a:r>
              <a:rPr lang="ru-RU" dirty="0"/>
              <a:t>:</a:t>
            </a:r>
          </a:p>
          <a:p>
            <a:pPr marL="0" indent="0" algn="ctr">
              <a:buNone/>
            </a:pPr>
            <a:r>
              <a:rPr lang="ru-RU" b="1" dirty="0">
                <a:sym typeface="Symbol"/>
              </a:rPr>
              <a:t></a:t>
            </a:r>
            <a:r>
              <a:rPr lang="ru-RU" b="1" dirty="0"/>
              <a:t> = А </a:t>
            </a:r>
            <a:r>
              <a:rPr lang="ru-RU" b="1" i="1" dirty="0"/>
              <a:t>е</a:t>
            </a:r>
            <a:r>
              <a:rPr lang="ru-RU" b="1" dirty="0"/>
              <a:t> </a:t>
            </a:r>
            <a:r>
              <a:rPr lang="ru-RU" b="1" baseline="30000" dirty="0"/>
              <a:t>–Е/</a:t>
            </a:r>
            <a:r>
              <a:rPr lang="en-US" b="1" baseline="30000" dirty="0"/>
              <a:t>RT</a:t>
            </a:r>
            <a:endParaRPr lang="ru-RU" dirty="0"/>
          </a:p>
          <a:p>
            <a:r>
              <a:rPr lang="kk-KZ" dirty="0"/>
              <a:t>Мұндағы  </a:t>
            </a:r>
            <a:r>
              <a:rPr lang="ru-RU" i="1" dirty="0"/>
              <a:t>А—</a:t>
            </a:r>
            <a:r>
              <a:rPr lang="kk-KZ" dirty="0"/>
              <a:t>тұрақты</a:t>
            </a:r>
            <a:r>
              <a:rPr lang="ru-RU" dirty="0"/>
              <a:t>; </a:t>
            </a:r>
            <a:r>
              <a:rPr lang="ru-RU" i="1" dirty="0"/>
              <a:t>Е—</a:t>
            </a:r>
            <a:r>
              <a:rPr lang="kk-KZ" dirty="0"/>
              <a:t>активтендіру энергиясы</a:t>
            </a:r>
            <a:r>
              <a:rPr lang="ru-RU" dirty="0"/>
              <a:t>.</a:t>
            </a:r>
          </a:p>
          <a:p>
            <a:r>
              <a:rPr lang="kk-KZ" dirty="0"/>
              <a:t>Температураны арттырумен жабындының электр беріктілігі де артады. Төменгі температура аумағында полярлы полимерлер негізіндегі жабындылар (эпоксидті, полиэфирлі, полиакрилатты және басқалар) жоғары электрлік беріктілікпен, полярсыз (полиолефиндер, каучуктер және басқа) жабындылардың электр беріктілігінен 2 және одан да көп есе жоғары болады.  </a:t>
            </a:r>
            <a:endParaRPr lang="ru-RU" dirty="0"/>
          </a:p>
          <a:p>
            <a:endParaRPr lang="ru-RU" dirty="0"/>
          </a:p>
        </p:txBody>
      </p:sp>
    </p:spTree>
    <p:extLst>
      <p:ext uri="{BB962C8B-B14F-4D97-AF65-F5344CB8AC3E}">
        <p14:creationId xmlns:p14="http://schemas.microsoft.com/office/powerpoint/2010/main" val="4130502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a:bodyPr>
          <a:lstStyle/>
          <a:p>
            <a:r>
              <a:rPr lang="kk-KZ" dirty="0"/>
              <a:t>Аморфты полимерлер үшін Т</a:t>
            </a:r>
            <a:r>
              <a:rPr lang="kk-KZ" baseline="-25000" dirty="0"/>
              <a:t>ш</a:t>
            </a:r>
            <a:r>
              <a:rPr lang="kk-KZ" dirty="0"/>
              <a:t>  және кристалды полимерлер үшін  Т</a:t>
            </a:r>
            <a:r>
              <a:rPr lang="kk-KZ" baseline="-25000" dirty="0"/>
              <a:t>б</a:t>
            </a:r>
            <a:r>
              <a:rPr lang="kk-KZ" dirty="0"/>
              <a:t>  жеткен кезде олардың полярлығынан тәуелсіз беріктіліктері бірден төмендейді. </a:t>
            </a:r>
            <a:endParaRPr lang="ru-RU" dirty="0"/>
          </a:p>
          <a:p>
            <a:r>
              <a:rPr lang="kk-KZ" dirty="0"/>
              <a:t>Жабындылардың электр қасиетіне сыртқы орта үлкен әсер етеді. Жабындының болмашыл ылғалдануы бірден барлық электрлік көрсеткіштерін нашарлатады: электрлік кедергісі мен электрлік беріктілігі  кемиді, диэлектрлік шығыны артады.  </a:t>
            </a:r>
            <a:endParaRPr lang="ru-RU" dirty="0"/>
          </a:p>
          <a:p>
            <a:endParaRPr lang="ru-RU" dirty="0"/>
          </a:p>
        </p:txBody>
      </p:sp>
    </p:spTree>
    <p:extLst>
      <p:ext uri="{BB962C8B-B14F-4D97-AF65-F5344CB8AC3E}">
        <p14:creationId xmlns:p14="http://schemas.microsoft.com/office/powerpoint/2010/main" val="3612659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85000" lnSpcReduction="10000"/>
          </a:bodyPr>
          <a:lstStyle/>
          <a:p>
            <a:pPr marL="0" indent="0">
              <a:buNone/>
            </a:pPr>
            <a:r>
              <a:rPr lang="kk-KZ" b="1" cap="all" dirty="0"/>
              <a:t>Жылу</a:t>
            </a:r>
            <a:r>
              <a:rPr lang="ru-RU" b="1" cap="all" dirty="0"/>
              <a:t>ФИЗИ</a:t>
            </a:r>
            <a:r>
              <a:rPr lang="kk-KZ" b="1" cap="all" dirty="0"/>
              <a:t>калық қасиеттері</a:t>
            </a:r>
            <a:endParaRPr lang="ru-RU" dirty="0"/>
          </a:p>
          <a:p>
            <a:pPr marL="0" indent="0">
              <a:buNone/>
            </a:pPr>
            <a:endParaRPr lang="ru-RU" dirty="0"/>
          </a:p>
          <a:p>
            <a:r>
              <a:rPr lang="kk-KZ" dirty="0"/>
              <a:t>Жабындылардың маңызды жылуфизикалық сипаттамаларына жылуөткізгіштігі, жылусыйымдылығы, сызықты (немесе көлемді) кеңеюдің жылу коэффициенті жатады. </a:t>
            </a:r>
            <a:endParaRPr lang="ru-RU" dirty="0"/>
          </a:p>
          <a:p>
            <a:r>
              <a:rPr lang="kk-KZ" b="1" i="1" dirty="0"/>
              <a:t>Температураөткізгіштік</a:t>
            </a:r>
            <a:r>
              <a:rPr lang="kk-KZ" dirty="0"/>
              <a:t> а </a:t>
            </a:r>
            <a:r>
              <a:rPr lang="kk-KZ" b="1" i="1" dirty="0"/>
              <a:t>жылуөткізгіштікпен</a:t>
            </a:r>
            <a:r>
              <a:rPr lang="kk-KZ" dirty="0"/>
              <a:t> </a:t>
            </a:r>
            <a:r>
              <a:rPr lang="ru-RU" i="1" dirty="0">
                <a:sym typeface="Symbol"/>
              </a:rPr>
              <a:t></a:t>
            </a:r>
            <a:r>
              <a:rPr lang="ru-RU" i="1" dirty="0"/>
              <a:t> </a:t>
            </a:r>
            <a:r>
              <a:rPr lang="kk-KZ" dirty="0"/>
              <a:t>келесі тәуелділікте болады:</a:t>
            </a:r>
            <a:endParaRPr lang="ru-RU" dirty="0"/>
          </a:p>
          <a:p>
            <a:pPr marL="0" indent="0" algn="ctr">
              <a:buNone/>
            </a:pPr>
            <a:r>
              <a:rPr lang="ru-RU" b="1" dirty="0"/>
              <a:t>а = </a:t>
            </a:r>
            <a:r>
              <a:rPr lang="ru-RU" b="1" dirty="0">
                <a:sym typeface="Symbol"/>
              </a:rPr>
              <a:t></a:t>
            </a:r>
            <a:r>
              <a:rPr lang="ru-RU" b="1" dirty="0"/>
              <a:t>/ с</a:t>
            </a:r>
            <a:r>
              <a:rPr lang="ru-RU" b="1" dirty="0">
                <a:sym typeface="Symbol"/>
              </a:rPr>
              <a:t></a:t>
            </a:r>
            <a:endParaRPr lang="ru-RU" dirty="0"/>
          </a:p>
          <a:p>
            <a:pPr marL="0" indent="0">
              <a:buNone/>
            </a:pPr>
            <a:endParaRPr lang="en-US" dirty="0" smtClean="0"/>
          </a:p>
          <a:p>
            <a:pPr marL="0" indent="0">
              <a:buNone/>
            </a:pPr>
            <a:r>
              <a:rPr lang="kk-KZ" dirty="0" smtClean="0"/>
              <a:t>мұндағы </a:t>
            </a:r>
            <a:r>
              <a:rPr lang="ru-RU" dirty="0" smtClean="0"/>
              <a:t> </a:t>
            </a:r>
            <a:r>
              <a:rPr lang="ru-RU" dirty="0"/>
              <a:t>с—</a:t>
            </a:r>
            <a:r>
              <a:rPr lang="kk-KZ" dirty="0"/>
              <a:t>меншікті жылусыйымдылық</a:t>
            </a:r>
            <a:r>
              <a:rPr lang="ru-RU" dirty="0"/>
              <a:t>; </a:t>
            </a:r>
            <a:r>
              <a:rPr lang="ru-RU" dirty="0">
                <a:sym typeface="Symbol"/>
              </a:rPr>
              <a:t></a:t>
            </a:r>
            <a:r>
              <a:rPr lang="ru-RU" dirty="0"/>
              <a:t>—</a:t>
            </a:r>
            <a:r>
              <a:rPr lang="kk-KZ" dirty="0"/>
              <a:t>материал тығыздығы</a:t>
            </a:r>
            <a:r>
              <a:rPr lang="ru-RU" dirty="0"/>
              <a:t>.</a:t>
            </a:r>
          </a:p>
          <a:p>
            <a:pPr marL="0" indent="0">
              <a:buNone/>
            </a:pPr>
            <a:r>
              <a:rPr lang="ru-RU" dirty="0"/>
              <a:t> </a:t>
            </a:r>
          </a:p>
          <a:p>
            <a:endParaRPr lang="ru-RU" dirty="0"/>
          </a:p>
        </p:txBody>
      </p:sp>
    </p:spTree>
    <p:extLst>
      <p:ext uri="{BB962C8B-B14F-4D97-AF65-F5344CB8AC3E}">
        <p14:creationId xmlns:p14="http://schemas.microsoft.com/office/powerpoint/2010/main" val="1028485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229600" cy="6192688"/>
          </a:xfrm>
        </p:spPr>
        <p:txBody>
          <a:bodyPr>
            <a:normAutofit/>
          </a:bodyPr>
          <a:lstStyle/>
          <a:p>
            <a:r>
              <a:rPr lang="kk-KZ" dirty="0"/>
              <a:t>Сыр бояу жабындылары жылуизоляциялық заттарға жатады. Көптеген жабындылардың жылуөткізгіштігі қалайының жылуөткізгіштігінен 100 – 400 есе және мыстың жылуөткізгіштігінен мың есе төмен.  Бұл боялған қыздырылған бұйымдардың жылуберуінің нашарлығын және олардың тез қыздырылуын қиындатады. Кристалды  негізіндегі жабындылардың жылу мен температураөткізгіштігі аморфты полимерлер жабындысынан жоғары.  </a:t>
            </a:r>
            <a:endParaRPr lang="ru-RU" dirty="0"/>
          </a:p>
          <a:p>
            <a:endParaRPr lang="ru-RU" dirty="0"/>
          </a:p>
        </p:txBody>
      </p:sp>
    </p:spTree>
    <p:extLst>
      <p:ext uri="{BB962C8B-B14F-4D97-AF65-F5344CB8AC3E}">
        <p14:creationId xmlns:p14="http://schemas.microsoft.com/office/powerpoint/2010/main" val="1082847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r>
              <a:rPr lang="kk-KZ" b="1" i="1" dirty="0"/>
              <a:t>Полимерлердің кеңеюінің жылу коэффициенті   </a:t>
            </a:r>
            <a:r>
              <a:rPr lang="kk-KZ" dirty="0"/>
              <a:t>меншікті жылусыйымдылық функциясына жатады. Температураны арттырғанда үлдірдің көлемі және сызықты өлшемдері үздіксіз артады. </a:t>
            </a:r>
            <a:r>
              <a:rPr lang="kk-KZ" b="1" i="1" dirty="0"/>
              <a:t> </a:t>
            </a:r>
            <a:endParaRPr lang="ru-RU" dirty="0"/>
          </a:p>
          <a:p>
            <a:r>
              <a:rPr lang="kk-KZ" dirty="0"/>
              <a:t>Әсіресе, секірмелі өзгерісі полимерлердің шынылану және балқу температуралық аумақтарында байқалады, бұл макромолекулалардың қозғалысының артуымен түсіндіріледі. </a:t>
            </a:r>
            <a:r>
              <a:rPr lang="kk-KZ" b="1" i="1" dirty="0"/>
              <a:t> </a:t>
            </a:r>
            <a:endParaRPr lang="ru-RU" dirty="0"/>
          </a:p>
          <a:p>
            <a:endParaRPr lang="ru-RU" dirty="0"/>
          </a:p>
        </p:txBody>
      </p:sp>
    </p:spTree>
    <p:extLst>
      <p:ext uri="{BB962C8B-B14F-4D97-AF65-F5344CB8AC3E}">
        <p14:creationId xmlns:p14="http://schemas.microsoft.com/office/powerpoint/2010/main" val="181459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b="1" cap="all" dirty="0" smtClean="0"/>
              <a:t>оптикалық қасиеттері</a:t>
            </a:r>
            <a:endParaRPr lang="ru-RU" dirty="0"/>
          </a:p>
        </p:txBody>
      </p:sp>
      <p:sp>
        <p:nvSpPr>
          <p:cNvPr id="3" name="Объект 2"/>
          <p:cNvSpPr>
            <a:spLocks noGrp="1"/>
          </p:cNvSpPr>
          <p:nvPr>
            <p:ph idx="1"/>
          </p:nvPr>
        </p:nvSpPr>
        <p:spPr>
          <a:xfrm>
            <a:off x="457200" y="1600200"/>
            <a:ext cx="5554960" cy="4925144"/>
          </a:xfrm>
        </p:spPr>
        <p:txBody>
          <a:bodyPr>
            <a:normAutofit fontScale="92500" lnSpcReduction="20000"/>
          </a:bodyPr>
          <a:lstStyle/>
          <a:p>
            <a:pPr algn="just"/>
            <a:r>
              <a:rPr lang="kk-KZ" dirty="0" smtClean="0">
                <a:solidFill>
                  <a:schemeClr val="tx1"/>
                </a:solidFill>
              </a:rPr>
              <a:t>СБМ негізгі қызметі – боялған бұйымдарға қажетті сыртқы көріністі беру көбінесе – олардың оптикалық қасиеттерімен сипатталады. Оларға жылтырлығы, түсі, мөлдірлігі, бетті жабу қабілеті жатады. </a:t>
            </a:r>
            <a:endParaRPr lang="ru-RU" dirty="0" smtClean="0">
              <a:solidFill>
                <a:schemeClr val="tx1"/>
              </a:solidFill>
            </a:endParaRPr>
          </a:p>
          <a:p>
            <a:pPr algn="just"/>
            <a:r>
              <a:rPr lang="kk-KZ" dirty="0" smtClean="0">
                <a:solidFill>
                  <a:schemeClr val="tx1"/>
                </a:solidFill>
              </a:rPr>
              <a:t>Бұл қасиеттер, басқа қасиеттері сияқты жабындыларды тасымалдау процесінде өзгереді. </a:t>
            </a:r>
            <a:endParaRPr lang="ru-RU" dirty="0" smtClean="0">
              <a:solidFill>
                <a:schemeClr val="tx1"/>
              </a:solidFill>
            </a:endParaRPr>
          </a:p>
          <a:p>
            <a:endParaRPr lang="ru-RU" dirty="0"/>
          </a:p>
        </p:txBody>
      </p:sp>
      <p:pic>
        <p:nvPicPr>
          <p:cNvPr id="5" name="Рисунок 4" descr="Оптические свойства пленки лакокрасочного покрытия ">
            <a:hlinkClick r:id="rId2"/>
          </p:cNvPr>
          <p:cNvPicPr/>
          <p:nvPr/>
        </p:nvPicPr>
        <p:blipFill>
          <a:blip r:embed="rId3" cstate="print"/>
          <a:srcRect/>
          <a:stretch>
            <a:fillRect/>
          </a:stretch>
        </p:blipFill>
        <p:spPr bwMode="auto">
          <a:xfrm>
            <a:off x="6012160" y="1556792"/>
            <a:ext cx="3109743" cy="4824536"/>
          </a:xfrm>
          <a:prstGeom prst="rect">
            <a:avLst/>
          </a:prstGeom>
          <a:noFill/>
          <a:ln w="9525">
            <a:noFill/>
            <a:miter lim="800000"/>
            <a:headEnd/>
            <a:tailEnd/>
          </a:ln>
        </p:spPr>
      </p:pic>
    </p:spTree>
    <p:extLst>
      <p:ext uri="{BB962C8B-B14F-4D97-AF65-F5344CB8AC3E}">
        <p14:creationId xmlns:p14="http://schemas.microsoft.com/office/powerpoint/2010/main" val="3736927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009531"/>
          </a:xfrm>
        </p:spPr>
        <p:txBody>
          <a:bodyPr>
            <a:normAutofit fontScale="92500" lnSpcReduction="10000"/>
          </a:bodyPr>
          <a:lstStyle/>
          <a:p>
            <a:r>
              <a:rPr lang="kk-KZ" dirty="0"/>
              <a:t>Жабындылардың жылуфизикалық қасиеттері толтырылғанда айрықша өзгереді. Минералды пигменттердің және толтырғыштардың жылу мен температураөткізгіштігі полимерлі материалдарға қарағанда 1—2 бірлікке жоғары болады.  Үлдірлердің жылу мен температураөткізгіштігін металл ұнтақтары (мырыш ұнтағы, алюминий, қалайы опасы, темір слюдасы), сонымен қатар </a:t>
            </a:r>
            <a:r>
              <a:rPr lang="kk-KZ" b="1" i="1" dirty="0"/>
              <a:t>жылуөткізгіштік</a:t>
            </a:r>
            <a:r>
              <a:rPr lang="kk-KZ" dirty="0"/>
              <a:t> </a:t>
            </a:r>
            <a:r>
              <a:rPr lang="ru-RU" i="1" dirty="0">
                <a:sym typeface="Symbol"/>
              </a:rPr>
              <a:t></a:t>
            </a:r>
            <a:r>
              <a:rPr lang="ru-RU" i="1" dirty="0"/>
              <a:t> </a:t>
            </a:r>
            <a:r>
              <a:rPr lang="ru-RU" dirty="0"/>
              <a:t> </a:t>
            </a:r>
            <a:r>
              <a:rPr lang="kk-KZ" dirty="0"/>
              <a:t>пен т</a:t>
            </a:r>
            <a:r>
              <a:rPr lang="kk-KZ" b="1" i="1" dirty="0"/>
              <a:t>емператураөткізгіштік</a:t>
            </a:r>
            <a:r>
              <a:rPr lang="kk-KZ" dirty="0"/>
              <a:t> </a:t>
            </a:r>
            <a:r>
              <a:rPr lang="kk-KZ" i="1" dirty="0"/>
              <a:t>а</a:t>
            </a:r>
            <a:r>
              <a:rPr lang="kk-KZ" dirty="0"/>
              <a:t> көрсеткіштерін жоғары металл оксидтері оңтайлы өзгертеді. Жабындылардың жылуизоляциялық қасиеттерінің төмендеуіне жабынды қалыңдығының төмендеуі әсер етеді.  </a:t>
            </a:r>
            <a:endParaRPr lang="ru-RU" dirty="0"/>
          </a:p>
          <a:p>
            <a:endParaRPr lang="ru-RU" dirty="0"/>
          </a:p>
        </p:txBody>
      </p:sp>
    </p:spTree>
    <p:extLst>
      <p:ext uri="{BB962C8B-B14F-4D97-AF65-F5344CB8AC3E}">
        <p14:creationId xmlns:p14="http://schemas.microsoft.com/office/powerpoint/2010/main" val="3772996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lstStyle/>
          <a:p>
            <a:r>
              <a:rPr lang="kk-KZ" dirty="0"/>
              <a:t>Керісінше, жылуизоляциясын жоғарылату үшін (жылы жабындыларды құру) толтырығыштар ретінде микроасбест, ағаш ұнын, шыны және пластмасс микросфераларды (синтактты көбіктер), лигнин және басқа қолданады. </a:t>
            </a:r>
            <a:endParaRPr lang="ru-RU" dirty="0"/>
          </a:p>
          <a:p>
            <a:endParaRPr lang="ru-RU" dirty="0"/>
          </a:p>
        </p:txBody>
      </p:sp>
    </p:spTree>
    <p:extLst>
      <p:ext uri="{BB962C8B-B14F-4D97-AF65-F5344CB8AC3E}">
        <p14:creationId xmlns:p14="http://schemas.microsoft.com/office/powerpoint/2010/main" val="1194507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29600" cy="5976664"/>
          </a:xfrm>
        </p:spPr>
        <p:txBody>
          <a:bodyPr>
            <a:normAutofit lnSpcReduction="10000"/>
          </a:bodyPr>
          <a:lstStyle/>
          <a:p>
            <a:r>
              <a:rPr lang="kk-KZ" dirty="0"/>
              <a:t>СБЖ оптикалық қасиеттері жағынан идеалды денелерден әлдеқайда алыс, оларды оптикалық біркелкі емес орта ретінде қарастыру қажет. </a:t>
            </a:r>
            <a:endParaRPr lang="ru-RU" dirty="0"/>
          </a:p>
          <a:p>
            <a:r>
              <a:rPr lang="kk-KZ" dirty="0"/>
              <a:t>Жабындының</a:t>
            </a:r>
            <a:r>
              <a:rPr lang="kk-KZ" b="1" i="1" dirty="0"/>
              <a:t>  жылтырлығы </a:t>
            </a:r>
            <a:r>
              <a:rPr lang="kk-KZ" dirty="0"/>
              <a:t>оның шағылыстыру қабілетімен анықталады.  Ол пигменттелген және пигменттелмеген жабындыларға бірдей дәрежеде маңызды.  Жылтырлығы барлық СБЖ бірдей беткі беттің кедір бұдырына тәуелді.  Жоғары жылтырлы жабынды алу үшін оларды шлифтейді және тегістейді.</a:t>
            </a:r>
            <a:endParaRPr lang="ru-RU" dirty="0"/>
          </a:p>
          <a:p>
            <a:endParaRPr lang="ru-RU" dirty="0"/>
          </a:p>
        </p:txBody>
      </p:sp>
    </p:spTree>
    <p:extLst>
      <p:ext uri="{BB962C8B-B14F-4D97-AF65-F5344CB8AC3E}">
        <p14:creationId xmlns:p14="http://schemas.microsoft.com/office/powerpoint/2010/main" val="286374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pPr algn="just"/>
            <a:r>
              <a:rPr lang="kk-KZ" dirty="0"/>
              <a:t>Жылтырлығы СБМ табиғатына тәуелді. Үлдіртүзгіштердің ерітінділерінен немесе балқымаларынан түзілген жабындылардың  жылтырлығы ең жоғары болады.   Беттік қабатта сырдың қабыршақтануына әкелетін, үлдіртүзу барысында пигменттердің флокуляциясы, бұйымның жылтырлығын арттырады. Керісінше, дисперсті материалдарды, тиксотропты қоспалы, мөлшері көп  пигмент және  күңгірт қоспалары бар  бояуларды қолдану күңгірт, жартылай күңгірт және өте күңгірт жабындылардың түзілуіне әкеледі. </a:t>
            </a:r>
            <a:endParaRPr lang="ru-RU" b="1" dirty="0"/>
          </a:p>
          <a:p>
            <a:endParaRPr lang="ru-RU" dirty="0"/>
          </a:p>
        </p:txBody>
      </p:sp>
    </p:spTree>
    <p:extLst>
      <p:ext uri="{BB962C8B-B14F-4D97-AF65-F5344CB8AC3E}">
        <p14:creationId xmlns:p14="http://schemas.microsoft.com/office/powerpoint/2010/main" val="2893202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92500" lnSpcReduction="20000"/>
          </a:bodyPr>
          <a:lstStyle/>
          <a:p>
            <a:pPr algn="just"/>
            <a:r>
              <a:rPr lang="kk-KZ" b="1" i="1" dirty="0"/>
              <a:t>Жабындылардың мөлдірлігі</a:t>
            </a:r>
            <a:r>
              <a:rPr lang="kk-KZ" dirty="0"/>
              <a:t>. Спектрдің көріну аймағында мөлдір тек пигменттелмеген жабындылар ғана бола алады, бірақ оның аумағынан асып кеткенде мөлдірлік пигменттелген жабындыларда да байқалады.  Көрінетін аймақта мөлдірліктің факторы болып үлдірдің (подложканың) беті және арғы бетінің тазалығы және оның біркелкілік дәрежесі жатады. Сыну көрсеткіші үлдіртүзгіштің сыну көрсеткіштерінен өзгешеленетін, үлдіртүзгішпен үйлесімсіз заттардың болуы (ауа, тұнбаға түскен сиккатив және т.б. қоспалар) жабындының сәуле өткізуін төмендетеді, оларды опалесцентті етеді және мөлдірлігін кемітеді.  </a:t>
            </a:r>
            <a:endParaRPr lang="ru-RU" dirty="0"/>
          </a:p>
          <a:p>
            <a:endParaRPr lang="ru-RU" dirty="0"/>
          </a:p>
        </p:txBody>
      </p:sp>
    </p:spTree>
    <p:extLst>
      <p:ext uri="{BB962C8B-B14F-4D97-AF65-F5344CB8AC3E}">
        <p14:creationId xmlns:p14="http://schemas.microsoft.com/office/powerpoint/2010/main" val="270864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6"/>
            <a:ext cx="8229600" cy="5688632"/>
          </a:xfrm>
        </p:spPr>
        <p:txBody>
          <a:bodyPr>
            <a:normAutofit lnSpcReduction="10000"/>
          </a:bodyPr>
          <a:lstStyle/>
          <a:p>
            <a:r>
              <a:rPr lang="kk-KZ" dirty="0"/>
              <a:t>Жабындының жарқындылығы </a:t>
            </a:r>
            <a:r>
              <a:rPr lang="ru-RU" b="1" i="1" dirty="0"/>
              <a:t>Белизна и яркость покрытий</a:t>
            </a:r>
            <a:r>
              <a:rPr lang="ru-RU" dirty="0"/>
              <a:t>. </a:t>
            </a:r>
            <a:r>
              <a:rPr lang="kk-KZ" dirty="0"/>
              <a:t>Пигменттелген жабындылардың бұл </a:t>
            </a:r>
            <a:r>
              <a:rPr lang="ru-RU" dirty="0" err="1"/>
              <a:t>опти</a:t>
            </a:r>
            <a:r>
              <a:rPr lang="kk-KZ" dirty="0"/>
              <a:t>калық сипаттамалары үлдір бетінің шағылыстыру мүмкінділігімен анықталады. Ақ пигментті жабындылар, сонымен қатар қабыршақты құрылымды пигменттер (алюминий опасы, бронза) жоғары дәрежелі шағылысатын болады. </a:t>
            </a:r>
            <a:endParaRPr lang="ru-RU" dirty="0"/>
          </a:p>
          <a:p>
            <a:r>
              <a:rPr lang="kk-KZ" dirty="0"/>
              <a:t>Жабындының жарқындылығы олардың құрамына флюоресцентті заттарды енгізумен артады. </a:t>
            </a:r>
            <a:endParaRPr lang="ru-RU" dirty="0"/>
          </a:p>
          <a:p>
            <a:endParaRPr lang="ru-RU" dirty="0"/>
          </a:p>
        </p:txBody>
      </p:sp>
    </p:spTree>
    <p:extLst>
      <p:ext uri="{BB962C8B-B14F-4D97-AF65-F5344CB8AC3E}">
        <p14:creationId xmlns:p14="http://schemas.microsoft.com/office/powerpoint/2010/main" val="2301724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lnSpcReduction="10000"/>
          </a:bodyPr>
          <a:lstStyle/>
          <a:p>
            <a:r>
              <a:rPr lang="kk-KZ" b="1" i="1" dirty="0"/>
              <a:t>Жабындының түсі және көрінісі</a:t>
            </a:r>
            <a:r>
              <a:rPr lang="kk-KZ" dirty="0"/>
              <a:t>. Жабындылардың түс сипаттамалары (битумдардан басқа) пигменттер арқылы алынады. Мұнда жабу қабілеті пигмент пен үлдіртүзгіштің сыну көрсеткіштерінің айырымымен, ал жабынды түсі төмен түсетін сәуленің жұтылуымен және шағылысуымен анықталады. </a:t>
            </a:r>
            <a:endParaRPr lang="ru-RU" dirty="0"/>
          </a:p>
          <a:p>
            <a:r>
              <a:rPr lang="kk-KZ" dirty="0"/>
              <a:t>Жабындылардың жабу және шағылыстыру қабілеті үлдіртүзгішінің сыну көрсеткіші төмен болатын   СБМ жоғары болады. </a:t>
            </a:r>
            <a:endParaRPr lang="ru-RU" dirty="0"/>
          </a:p>
          <a:p>
            <a:r>
              <a:rPr lang="kk-KZ" b="1" cap="all" dirty="0"/>
              <a:t>	</a:t>
            </a:r>
            <a:endParaRPr lang="ru-RU" dirty="0"/>
          </a:p>
          <a:p>
            <a:endParaRPr lang="ru-RU" dirty="0"/>
          </a:p>
        </p:txBody>
      </p:sp>
    </p:spTree>
    <p:extLst>
      <p:ext uri="{BB962C8B-B14F-4D97-AF65-F5344CB8AC3E}">
        <p14:creationId xmlns:p14="http://schemas.microsoft.com/office/powerpoint/2010/main" val="1301716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descr="Варианты отражения светового потока от фар автомобиля на дороге"/>
          <p:cNvPicPr>
            <a:picLocks noGrp="1"/>
          </p:cNvPicPr>
          <p:nvPr>
            <p:ph idx="1"/>
          </p:nvPr>
        </p:nvPicPr>
        <p:blipFill>
          <a:blip r:embed="rId2" cstate="print"/>
          <a:srcRect/>
          <a:stretch>
            <a:fillRect/>
          </a:stretch>
        </p:blipFill>
        <p:spPr bwMode="auto">
          <a:xfrm>
            <a:off x="1691680" y="0"/>
            <a:ext cx="6264696" cy="3517722"/>
          </a:xfrm>
          <a:prstGeom prst="rect">
            <a:avLst/>
          </a:prstGeom>
          <a:noFill/>
          <a:ln w="9525">
            <a:noFill/>
            <a:miter lim="800000"/>
            <a:headEnd/>
            <a:tailEnd/>
          </a:ln>
        </p:spPr>
      </p:pic>
      <p:sp>
        <p:nvSpPr>
          <p:cNvPr id="5" name="Прямоугольник 4"/>
          <p:cNvSpPr/>
          <p:nvPr/>
        </p:nvSpPr>
        <p:spPr>
          <a:xfrm>
            <a:off x="539552" y="5661248"/>
            <a:ext cx="8136904" cy="369332"/>
          </a:xfrm>
          <a:prstGeom prst="rect">
            <a:avLst/>
          </a:prstGeom>
        </p:spPr>
        <p:txBody>
          <a:bodyPr wrap="square">
            <a:spAutoFit/>
          </a:bodyPr>
          <a:lstStyle/>
          <a:p>
            <a:r>
              <a:rPr lang="ru-RU" dirty="0"/>
              <a:t>Рисунок 1. Варианты отражения светового потока от фар автомобиля на дороге</a:t>
            </a:r>
          </a:p>
        </p:txBody>
      </p:sp>
      <p:sp>
        <p:nvSpPr>
          <p:cNvPr id="6" name="Прямоугольник 5"/>
          <p:cNvSpPr/>
          <p:nvPr/>
        </p:nvSpPr>
        <p:spPr>
          <a:xfrm>
            <a:off x="683568" y="4293096"/>
            <a:ext cx="6837509" cy="1200329"/>
          </a:xfrm>
          <a:prstGeom prst="rect">
            <a:avLst/>
          </a:prstGeom>
        </p:spPr>
        <p:txBody>
          <a:bodyPr wrap="square">
            <a:spAutoFit/>
          </a:bodyPr>
          <a:lstStyle/>
          <a:p>
            <a:r>
              <a:rPr lang="ru-RU" b="1" i="1" dirty="0"/>
              <a:t>1</a:t>
            </a:r>
            <a:r>
              <a:rPr lang="ru-RU" i="1" dirty="0"/>
              <a:t> - стеклянный </a:t>
            </a:r>
            <a:r>
              <a:rPr lang="ru-RU" i="1" dirty="0" err="1"/>
              <a:t>микрошарик</a:t>
            </a:r>
            <a:r>
              <a:rPr lang="ru-RU" i="1" dirty="0"/>
              <a:t>;</a:t>
            </a:r>
            <a:endParaRPr lang="ru-RU" dirty="0"/>
          </a:p>
          <a:p>
            <a:r>
              <a:rPr lang="ru-RU" b="1" i="1" dirty="0"/>
              <a:t>2</a:t>
            </a:r>
            <a:r>
              <a:rPr lang="ru-RU" i="1" dirty="0"/>
              <a:t> - поверхность дорожного полотна;</a:t>
            </a:r>
            <a:endParaRPr lang="ru-RU" dirty="0"/>
          </a:p>
          <a:p>
            <a:r>
              <a:rPr lang="ru-RU" b="1" i="1" dirty="0"/>
              <a:t>3</a:t>
            </a:r>
            <a:r>
              <a:rPr lang="ru-RU" i="1" dirty="0"/>
              <a:t> - слой дорожной разметки на дорожном полотне;</a:t>
            </a:r>
            <a:endParaRPr lang="ru-RU" dirty="0"/>
          </a:p>
          <a:p>
            <a:r>
              <a:rPr lang="ru-RU" b="1" i="1" dirty="0"/>
              <a:t>4</a:t>
            </a:r>
            <a:r>
              <a:rPr lang="ru-RU" i="1" dirty="0"/>
              <a:t> - возможные направления отражения лучей света.</a:t>
            </a:r>
            <a:endParaRPr lang="ru-RU" dirty="0"/>
          </a:p>
        </p:txBody>
      </p:sp>
    </p:spTree>
    <p:extLst>
      <p:ext uri="{BB962C8B-B14F-4D97-AF65-F5344CB8AC3E}">
        <p14:creationId xmlns:p14="http://schemas.microsoft.com/office/powerpoint/2010/main" val="1190073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480720"/>
          </a:xfrm>
        </p:spPr>
        <p:txBody>
          <a:bodyPr>
            <a:normAutofit fontScale="85000" lnSpcReduction="20000"/>
          </a:bodyPr>
          <a:lstStyle/>
          <a:p>
            <a:r>
              <a:rPr lang="ru-RU" b="1" cap="all" dirty="0"/>
              <a:t>Электр</a:t>
            </a:r>
            <a:r>
              <a:rPr lang="kk-KZ" b="1" cap="all" dirty="0"/>
              <a:t>ЛІК ҚАСИЕТТЕРІ</a:t>
            </a:r>
            <a:endParaRPr lang="ru-RU" dirty="0"/>
          </a:p>
          <a:p>
            <a:pPr marL="0" indent="0">
              <a:buNone/>
            </a:pPr>
            <a:r>
              <a:rPr lang="ru-RU" dirty="0"/>
              <a:t> </a:t>
            </a:r>
          </a:p>
          <a:p>
            <a:r>
              <a:rPr lang="kk-KZ" dirty="0"/>
              <a:t>СБЖ электризоляциялайтын материалдар ретінде кеңінен қолданылады.  Жабындылардың маңызды электрлік қасиеттеріне электр өткізгіштігі, диэлектрлік енуі, диэлектрлік шығын, электрлік беріктілік жатады. </a:t>
            </a:r>
            <a:endParaRPr lang="ru-RU" dirty="0"/>
          </a:p>
          <a:p>
            <a:r>
              <a:rPr lang="ru-RU" b="1" i="1" dirty="0"/>
              <a:t>Электр</a:t>
            </a:r>
            <a:r>
              <a:rPr lang="kk-KZ" b="1" i="1" dirty="0"/>
              <a:t> өткізгіштігі </a:t>
            </a:r>
            <a:r>
              <a:rPr lang="kk-KZ" dirty="0"/>
              <a:t>сыртқы электр өрісінің әсерінен затта электр зарядының тасымалдануымен сипатталады. </a:t>
            </a:r>
            <a:endParaRPr lang="ru-RU" dirty="0"/>
          </a:p>
          <a:p>
            <a:r>
              <a:rPr lang="kk-KZ" dirty="0"/>
              <a:t>Көбінесе көрсеткіштер ретінде қолданылады: </a:t>
            </a:r>
            <a:r>
              <a:rPr lang="kk-KZ" i="1" dirty="0"/>
              <a:t>меншікті көлемдік өткізгіштік </a:t>
            </a:r>
            <a:r>
              <a:rPr lang="ru-RU" i="1" dirty="0">
                <a:sym typeface="Symbol"/>
              </a:rPr>
              <a:t></a:t>
            </a:r>
            <a:r>
              <a:rPr lang="en-US" i="1" baseline="-25000" dirty="0"/>
              <a:t>V</a:t>
            </a:r>
            <a:r>
              <a:rPr lang="en-US" i="1" dirty="0"/>
              <a:t> </a:t>
            </a:r>
            <a:r>
              <a:rPr lang="en-US" dirty="0"/>
              <a:t> </a:t>
            </a:r>
            <a:r>
              <a:rPr lang="kk-KZ" dirty="0"/>
              <a:t>(үлгіден өткен тоқ тығыздығының электр өрісінің кернеулігіне қатынасы)  немесе кері шама </a:t>
            </a:r>
            <a:r>
              <a:rPr lang="ru-RU" dirty="0"/>
              <a:t>— </a:t>
            </a:r>
            <a:r>
              <a:rPr lang="kk-KZ" i="1" dirty="0"/>
              <a:t>меншікті көлемдік кедергі</a:t>
            </a:r>
            <a:r>
              <a:rPr lang="kk-KZ" dirty="0"/>
              <a:t> </a:t>
            </a:r>
            <a:r>
              <a:rPr lang="ru-RU" i="1" dirty="0">
                <a:sym typeface="Symbol"/>
              </a:rPr>
              <a:t></a:t>
            </a:r>
            <a:r>
              <a:rPr lang="en-US" i="1" baseline="-25000" dirty="0"/>
              <a:t>V</a:t>
            </a:r>
            <a:r>
              <a:rPr lang="kk-KZ" i="1" baseline="-25000" dirty="0"/>
              <a:t>.</a:t>
            </a:r>
            <a:r>
              <a:rPr lang="kk-KZ" dirty="0"/>
              <a:t> Меншікті көлемдік электр өткізгіштікті </a:t>
            </a:r>
            <a:r>
              <a:rPr lang="ru-RU" dirty="0"/>
              <a:t>См/м (1 См/м = 1 Ом</a:t>
            </a:r>
            <a:r>
              <a:rPr lang="ru-RU" baseline="30000" dirty="0"/>
              <a:t>-1</a:t>
            </a:r>
            <a:r>
              <a:rPr lang="ru-RU" dirty="0"/>
              <a:t>м</a:t>
            </a:r>
            <a:r>
              <a:rPr lang="ru-RU" baseline="30000" dirty="0"/>
              <a:t>-1</a:t>
            </a:r>
            <a:r>
              <a:rPr lang="ru-RU" dirty="0"/>
              <a:t>), </a:t>
            </a:r>
            <a:r>
              <a:rPr lang="kk-KZ" dirty="0"/>
              <a:t>меншікті көлемдік кедергіні </a:t>
            </a:r>
            <a:r>
              <a:rPr lang="ru-RU" dirty="0"/>
              <a:t>— </a:t>
            </a:r>
            <a:r>
              <a:rPr lang="ru-RU" dirty="0" err="1"/>
              <a:t>Ом</a:t>
            </a:r>
            <a:r>
              <a:rPr lang="ru-RU" dirty="0" err="1">
                <a:sym typeface="Symbol"/>
              </a:rPr>
              <a:t></a:t>
            </a:r>
            <a:r>
              <a:rPr lang="ru-RU" dirty="0" err="1"/>
              <a:t>м</a:t>
            </a:r>
            <a:r>
              <a:rPr lang="kk-KZ" dirty="0"/>
              <a:t> өлшейді.</a:t>
            </a:r>
            <a:endParaRPr lang="ru-RU" dirty="0"/>
          </a:p>
          <a:p>
            <a:endParaRPr lang="ru-RU" dirty="0"/>
          </a:p>
        </p:txBody>
      </p:sp>
    </p:spTree>
    <p:extLst>
      <p:ext uri="{BB962C8B-B14F-4D97-AF65-F5344CB8AC3E}">
        <p14:creationId xmlns:p14="http://schemas.microsoft.com/office/powerpoint/2010/main" val="361669335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1030</Words>
  <Application>Microsoft Office PowerPoint</Application>
  <PresentationFormat>Экран (4:3)</PresentationFormat>
  <Paragraphs>61</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Жабындылардың оптикалық, электрлік және  ЖылуФИЗИкалық қасиеттері</vt:lpstr>
      <vt:lpstr>оптикалық қасиеттері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Жабындылардың оптикалық, электрлік және  ЖылуФИЗИкалық қасиеттері</dc:title>
  <dc:creator>Гани</dc:creator>
  <cp:lastModifiedBy>Гани</cp:lastModifiedBy>
  <cp:revision>7</cp:revision>
  <dcterms:created xsi:type="dcterms:W3CDTF">2012-05-03T05:37:31Z</dcterms:created>
  <dcterms:modified xsi:type="dcterms:W3CDTF">2012-05-03T06:15:47Z</dcterms:modified>
</cp:coreProperties>
</file>